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FA360-050D-4A16-BFA8-F619825CC69A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1CCE2-FFFE-49CD-B118-B3DB386A3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1CCE2-FFFE-49CD-B118-B3DB386A32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B48A-327F-476C-B56D-5BC8A2C8B73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114F-C5D0-40A9-872D-90022E221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eacher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VQA5NDNkU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image" Target="../media/image2.jpeg"/><Relationship Id="rId16" Type="http://schemas.openxmlformats.org/officeDocument/2006/relationships/slide" Target="slide1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18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ocialstudiesforkids.com/graphics/13mapnew.htm" TargetMode="Externa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Battle of Lexington and Concord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562600"/>
            <a:ext cx="64008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Grade: 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By: Patrick Best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file"/>
              </a:rPr>
              <a:t>Lesson Plan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This will set up the stage for what occurred at Lexington and Concord….</a:t>
            </a:r>
          </a:p>
          <a:p>
            <a:pPr>
              <a:buNone/>
            </a:pPr>
            <a:r>
              <a:rPr lang="en-US" dirty="0" smtClean="0"/>
              <a:t>.American Colonies were a part of Great Britain, and were being taxed to an outrageous amount.</a:t>
            </a:r>
          </a:p>
          <a:p>
            <a:pPr>
              <a:buNone/>
            </a:pPr>
            <a:r>
              <a:rPr lang="en-US" dirty="0" smtClean="0"/>
              <a:t>.This was due to Great Britain needing to make money from debts from past wars. </a:t>
            </a:r>
          </a:p>
          <a:p>
            <a:pPr>
              <a:buNone/>
            </a:pPr>
            <a:r>
              <a:rPr lang="en-US" dirty="0" smtClean="0"/>
              <a:t>.American Colonies were being outraged at the price of taxes and what was being taxed EX: stamps, tea, paper, etc..</a:t>
            </a:r>
            <a:endParaRPr lang="en-US" dirty="0"/>
          </a:p>
        </p:txBody>
      </p:sp>
      <p:pic>
        <p:nvPicPr>
          <p:cNvPr id="4" name="Picture 3" descr="stamp_ac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0"/>
            <a:ext cx="2438400" cy="1600200"/>
          </a:xfrm>
          <a:prstGeom prst="rect">
            <a:avLst/>
          </a:prstGeom>
        </p:spPr>
      </p:pic>
      <p:pic>
        <p:nvPicPr>
          <p:cNvPr id="5" name="Picture 4" descr="boston-tea-par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5562601"/>
            <a:ext cx="3200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of the 18</a:t>
            </a:r>
            <a:r>
              <a:rPr lang="en-US" baseline="30000" dirty="0" smtClean="0"/>
              <a:t>th</a:t>
            </a:r>
            <a:r>
              <a:rPr lang="en-US" dirty="0" smtClean="0"/>
              <a:t> and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refusal to pay taxes and fear of rebellion, the British sent an army to stop transportation of weapons and seize all militias.</a:t>
            </a:r>
          </a:p>
          <a:p>
            <a:r>
              <a:rPr lang="en-US" dirty="0" smtClean="0"/>
              <a:t>The 18</a:t>
            </a:r>
            <a:r>
              <a:rPr lang="en-US" baseline="30000" dirty="0" smtClean="0"/>
              <a:t>th</a:t>
            </a:r>
            <a:r>
              <a:rPr lang="en-US" dirty="0" smtClean="0"/>
              <a:t> of April, Paul Revere caught wind of this and went to inform the people of Massachusetts.</a:t>
            </a:r>
          </a:p>
          <a:p>
            <a:r>
              <a:rPr lang="en-US" dirty="0" smtClean="0"/>
              <a:t>Prepared for the arrival of the British Captain Parker had 70 Militia Minutemen to confront the British in Lexington.</a:t>
            </a:r>
          </a:p>
        </p:txBody>
      </p:sp>
      <p:pic>
        <p:nvPicPr>
          <p:cNvPr id="5" name="Picture 4" descr="paul-revere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916259"/>
            <a:ext cx="1447800" cy="941741"/>
          </a:xfrm>
          <a:prstGeom prst="rect">
            <a:avLst/>
          </a:prstGeom>
        </p:spPr>
      </p:pic>
      <p:pic>
        <p:nvPicPr>
          <p:cNvPr id="6" name="Picture 5" descr="reco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135117" y="5867400"/>
            <a:ext cx="1135117" cy="990600"/>
          </a:xfrm>
          <a:prstGeom prst="rect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1 -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5.55556E-6 L 1.13333 -0.01112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“Shot Heard Around the World.”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 British arrived in Lexington they were confronted by the 70 Minutemen.</a:t>
            </a:r>
          </a:p>
          <a:p>
            <a:r>
              <a:rPr lang="en-US" dirty="0" smtClean="0"/>
              <a:t>They stood facing each other, as the Minutemen were informed not to fire upon the British unless the fire first, by Captain Parker.</a:t>
            </a:r>
          </a:p>
          <a:p>
            <a:r>
              <a:rPr lang="en-US" dirty="0" smtClean="0"/>
              <a:t>All of a sudden a shot went off, and there was a scuffle between the two armies.</a:t>
            </a:r>
          </a:p>
          <a:p>
            <a:r>
              <a:rPr lang="en-US" dirty="0" smtClean="0"/>
              <a:t>This was deemed “The Shot Heard Around the World,” since it was the key starting point of the Revolutionary War.    </a:t>
            </a:r>
          </a:p>
          <a:p>
            <a:r>
              <a:rPr lang="en-US" dirty="0" smtClean="0"/>
              <a:t>(Watch Video, </a:t>
            </a:r>
            <a:r>
              <a:rPr lang="en-US" sz="1900" dirty="0" smtClean="0">
                <a:hlinkClick r:id="rId3"/>
              </a:rPr>
              <a:t>http://www.youtube.com/watch?v=7VQA5NDNkUM  </a:t>
            </a:r>
            <a:r>
              <a:rPr lang="en-US" sz="1900" dirty="0" smtClean="0"/>
              <a:t>)</a:t>
            </a:r>
            <a:endParaRPr lang="en-US" sz="1900" dirty="0"/>
          </a:p>
        </p:txBody>
      </p:sp>
      <p:pic>
        <p:nvPicPr>
          <p:cNvPr id="4" name="Picture 3" descr="musket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810000" cy="851004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810000" y="152400"/>
            <a:ext cx="381000" cy="152400"/>
          </a:xfrm>
          <a:custGeom>
            <a:avLst/>
            <a:gdLst>
              <a:gd name="connsiteX0" fmla="*/ 0 w 381000"/>
              <a:gd name="connsiteY0" fmla="*/ 76200 h 152400"/>
              <a:gd name="connsiteX1" fmla="*/ 119750 w 381000"/>
              <a:gd name="connsiteY1" fmla="*/ 5450 h 152400"/>
              <a:gd name="connsiteX2" fmla="*/ 190500 w 381000"/>
              <a:gd name="connsiteY2" fmla="*/ 0 h 152400"/>
              <a:gd name="connsiteX3" fmla="*/ 261250 w 381000"/>
              <a:gd name="connsiteY3" fmla="*/ 5450 h 152400"/>
              <a:gd name="connsiteX4" fmla="*/ 381000 w 381000"/>
              <a:gd name="connsiteY4" fmla="*/ 76200 h 152400"/>
              <a:gd name="connsiteX5" fmla="*/ 261250 w 381000"/>
              <a:gd name="connsiteY5" fmla="*/ 146950 h 152400"/>
              <a:gd name="connsiteX6" fmla="*/ 190500 w 381000"/>
              <a:gd name="connsiteY6" fmla="*/ 152400 h 152400"/>
              <a:gd name="connsiteX7" fmla="*/ 119750 w 381000"/>
              <a:gd name="connsiteY7" fmla="*/ 146950 h 152400"/>
              <a:gd name="connsiteX8" fmla="*/ 0 w 381000"/>
              <a:gd name="connsiteY8" fmla="*/ 762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000" h="152400">
                <a:moveTo>
                  <a:pt x="0" y="76200"/>
                </a:moveTo>
                <a:cubicBezTo>
                  <a:pt x="0" y="45042"/>
                  <a:pt x="47425" y="17022"/>
                  <a:pt x="119750" y="5450"/>
                </a:cubicBezTo>
                <a:cubicBezTo>
                  <a:pt x="142252" y="1850"/>
                  <a:pt x="166265" y="0"/>
                  <a:pt x="190500" y="0"/>
                </a:cubicBezTo>
                <a:cubicBezTo>
                  <a:pt x="214735" y="0"/>
                  <a:pt x="238748" y="1850"/>
                  <a:pt x="261250" y="5450"/>
                </a:cubicBezTo>
                <a:cubicBezTo>
                  <a:pt x="333575" y="17022"/>
                  <a:pt x="381000" y="45042"/>
                  <a:pt x="381000" y="76200"/>
                </a:cubicBezTo>
                <a:cubicBezTo>
                  <a:pt x="381000" y="107359"/>
                  <a:pt x="333575" y="135378"/>
                  <a:pt x="261250" y="146950"/>
                </a:cubicBezTo>
                <a:cubicBezTo>
                  <a:pt x="238748" y="150550"/>
                  <a:pt x="214735" y="152400"/>
                  <a:pt x="190500" y="152400"/>
                </a:cubicBezTo>
                <a:cubicBezTo>
                  <a:pt x="166265" y="152400"/>
                  <a:pt x="142252" y="150550"/>
                  <a:pt x="119750" y="146950"/>
                </a:cubicBezTo>
                <a:cubicBezTo>
                  <a:pt x="47425" y="135378"/>
                  <a:pt x="0" y="107358"/>
                  <a:pt x="0" y="762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C 0.01198 -0.00069 0.03403 -0.00324 0.04774 -3.33333E-6 C 0.05035 0.0007 0.05226 0.00371 0.05486 0.00486 C 0.05764 0.01042 0.05972 0.01227 0.06441 0.01436 C 0.06892 0.01875 0.07413 0.02292 0.07986 0.02385 C 0.08663 0.025 0.1 0.02709 0.1 0.02709 C 0.12222 0.03519 0.10538 0.0301 0.15121 0.02848 C 0.15937 0.02616 0.16545 0.02199 0.17153 0.01436 C 0.17448 0.00255 0.16996 -0.00625 0.16198 -0.01111 C 0.15972 -0.0125 0.15729 -0.01319 0.15486 -0.01435 C 0.15365 -0.01481 0.15121 -0.01597 0.15121 -0.01597 C 0.12986 -0.01412 0.13785 -0.01643 0.12621 -0.00625 C 0.12378 -0.00162 0.12292 0.00255 0.12153 0.00787 C 0.12326 0.02431 0.12413 0.02269 0.13333 0.03172 C 0.13646 0.03797 0.13889 0.03727 0.1441 0.03959 C 0.14653 0.04051 0.15121 0.04283 0.15121 0.04283 C 0.15712 0.0507 0.16354 0.05996 0.17153 0.06343 C 0.18507 0.06273 0.19896 0.06551 0.21198 0.06042 C 0.21458 0.05949 0.21649 0.05672 0.2191 0.05556 C 0.23125 0.03936 0.2158 0.05857 0.22621 0.04931 C 0.23229 0.04398 0.22917 0.04144 0.23698 0.03658 C 0.24045 0.03172 0.2441 0.02848 0.24774 0.02385 C 0.24948 0.01551 0.25746 0.0051 0.24653 -3.33333E-6 C 0.23663 0.00047 0.22656 -0.00046 0.21667 0.00162 C 0.21545 0.00186 0.21615 0.00486 0.21545 0.00625 C 0.21458 0.00764 0.21319 0.00834 0.21198 0.00949 C 0.21354 0.02547 0.2158 0.03704 0.22865 0.04121 C 0.25208 0.03982 0.25208 0.04352 0.26667 0.03334 C 0.27049 0.0257 0.275 0.02547 0.27986 0.01898 C 0.28333 0.01436 0.28594 0.00949 0.28941 0.00486 C 0.29219 -0.0081 0.27604 -0.00046 0.27031 -3.33333E-6 C 0.26094 0.00301 0.26458 0.00996 0.26545 0.02223 C 0.28333 0.02176 0.30121 0.02199 0.3191 0.02061 C 0.32153 0.02037 0.32621 0.01736 0.32621 0.01736 C 0.33108 0.01135 0.33281 0.00973 0.33941 0.00787 C 0.36615 0.00926 0.39236 0.01204 0.4191 0.01436 C 0.42656 0.0176 0.43264 0.02061 0.44045 0.02223 C 0.44323 0.02338 0.44618 0.02385 0.44878 0.02547 C 0.46389 0.03542 0.44601 0.02662 0.45712 0.03172 C 0.46441 0.04144 0.46771 0.05672 0.475 0.06667 C 0.47778 0.07061 0.48212 0.07153 0.48576 0.07292 C 0.49809 0.08403 0.50382 0.07732 0.52378 0.07616 C 0.5276 0.06875 0.53507 0.06297 0.54167 0.06042 C 0.54392 0.05741 0.5467 0.05556 0.54878 0.05232 C 0.55069 0.04954 0.55156 0.04561 0.55365 0.04283 C 0.55746 0.03773 0.55712 0.04028 0.55712 0.03658 " pathEditMode="relative" ptsTypes="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Concord the British were trying to storm houses to capture any possible rebels. </a:t>
            </a:r>
          </a:p>
          <a:p>
            <a:r>
              <a:rPr lang="en-US" dirty="0" smtClean="0"/>
              <a:t>The British were attacked with such a great force by the American Militia, that the British were forced to retreat to Boston!!</a:t>
            </a:r>
          </a:p>
          <a:p>
            <a:r>
              <a:rPr lang="en-US" dirty="0" smtClean="0"/>
              <a:t>Thus, this was the start of the War of Independence!!</a:t>
            </a:r>
            <a:endParaRPr lang="en-US" dirty="0"/>
          </a:p>
        </p:txBody>
      </p:sp>
      <p:pic>
        <p:nvPicPr>
          <p:cNvPr id="4" name="Picture 3" descr="LexingtonConcor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724400"/>
            <a:ext cx="54102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>
                    <a:lumMod val="95000"/>
                  </a:schemeClr>
                </a:solidFill>
              </a:rPr>
              <a:t>Quiz!!</a:t>
            </a:r>
            <a:endParaRPr lang="en-US" sz="9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Lexington &amp; Concord?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1246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1) Australia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26670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2) Louisiana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181600"/>
            <a:ext cx="180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3) Massachusetts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5257800"/>
            <a:ext cx="1133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4) Virginia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involved?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971800"/>
            <a:ext cx="2603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1) The French and Indians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114800"/>
            <a:ext cx="292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2) The British and The French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368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3) American Colonists and The British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this happen?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819400"/>
            <a:ext cx="1712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1) May 9</a:t>
            </a:r>
            <a:r>
              <a:rPr lang="en-US" baseline="30000" dirty="0" smtClean="0">
                <a:hlinkClick r:id="" action="ppaction://noaction"/>
              </a:rPr>
              <a:t>th</a:t>
            </a:r>
            <a:r>
              <a:rPr lang="en-US" dirty="0" smtClean="0">
                <a:hlinkClick r:id="" action="ppaction://noaction"/>
              </a:rPr>
              <a:t>, 1975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038600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2) July 4</a:t>
            </a:r>
            <a:r>
              <a:rPr lang="en-US" baseline="30000" dirty="0" smtClean="0">
                <a:hlinkClick r:id="" action="ppaction://noaction"/>
              </a:rPr>
              <a:t>th</a:t>
            </a:r>
            <a:r>
              <a:rPr lang="en-US" dirty="0" smtClean="0">
                <a:hlinkClick r:id="" action="ppaction://noaction"/>
              </a:rPr>
              <a:t> 1776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105400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3) April 18</a:t>
            </a:r>
            <a:r>
              <a:rPr lang="en-US" baseline="30000" dirty="0" smtClean="0">
                <a:hlinkClick r:id="rId3" action="ppaction://hlinksldjump"/>
              </a:rPr>
              <a:t>th</a:t>
            </a:r>
            <a:r>
              <a:rPr lang="en-US" dirty="0" smtClean="0">
                <a:hlinkClick r:id="rId3" action="ppaction://hlinksldjump"/>
              </a:rPr>
              <a:t> and 19</a:t>
            </a:r>
            <a:r>
              <a:rPr lang="en-US" baseline="30000" dirty="0" smtClean="0">
                <a:hlinkClick r:id="rId3" action="ppaction://hlinksldjump"/>
              </a:rPr>
              <a:t>th</a:t>
            </a:r>
            <a:r>
              <a:rPr lang="en-US" dirty="0" smtClean="0">
                <a:hlinkClick r:id="rId3" action="ppaction://hlinksldjump"/>
              </a:rPr>
              <a:t>, 1775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 British go to the Colonies on April 19</a:t>
            </a:r>
            <a:r>
              <a:rPr lang="en-US" baseline="30000" dirty="0" smtClean="0"/>
              <a:t>th</a:t>
            </a:r>
            <a:r>
              <a:rPr lang="en-US" dirty="0" smtClean="0"/>
              <a:t> 1775?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590800"/>
            <a:ext cx="28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 smtClean="0">
                <a:hlinkClick r:id="" action="ppaction://noaction"/>
              </a:rPr>
              <a:t>) To celebrate the New Year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962400"/>
            <a:ext cx="240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dirty="0" smtClean="0">
                <a:hlinkClick r:id="" action="ppaction://noaction"/>
              </a:rPr>
              <a:t>) To start a new colony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0"/>
            <a:ext cx="3186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3) To stop any possible rebellion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“Shot Heard Around the World” is about…..?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971800"/>
            <a:ext cx="386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1) The assassination of Franz Ferdinand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267200"/>
            <a:ext cx="416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" action="ppaction://noaction"/>
              </a:rPr>
              <a:t>2) The last battle of the Revolutionary War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486400"/>
            <a:ext cx="4202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3) The first battle of the Revolutionary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dirty="0" smtClean="0"/>
              <a:t>1. </a:t>
            </a:r>
            <a:r>
              <a:rPr lang="en-US" sz="4000" dirty="0" smtClean="0">
                <a:hlinkClick r:id="rId3" action="ppaction://hlinksldjump"/>
              </a:rPr>
              <a:t>Where is Lexington and Concord?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2. </a:t>
            </a:r>
            <a:r>
              <a:rPr lang="en-US" sz="4000" dirty="0" smtClean="0">
                <a:hlinkClick r:id="rId4" action="ppaction://hlinksldjump"/>
              </a:rPr>
              <a:t>When did this happen?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3. </a:t>
            </a:r>
            <a:r>
              <a:rPr lang="en-US" sz="4000" dirty="0" smtClean="0">
                <a:hlinkClick r:id="rId5" action="ppaction://hlinksldjump"/>
              </a:rPr>
              <a:t>Quick Quiz!! 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	</a:t>
            </a:r>
            <a:r>
              <a:rPr lang="en-US" sz="4000" dirty="0" smtClean="0">
                <a:hlinkClick r:id="rId6" action="ppaction://hlinksldjump"/>
              </a:rPr>
              <a:t>( Question 1)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	</a:t>
            </a:r>
            <a:r>
              <a:rPr lang="en-US" sz="4000" dirty="0" smtClean="0">
                <a:hlinkClick r:id="rId7" action="ppaction://hlinksldjump"/>
              </a:rPr>
              <a:t>(Correct)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	</a:t>
            </a:r>
            <a:r>
              <a:rPr lang="en-US" sz="4000" dirty="0" smtClean="0">
                <a:hlinkClick r:id="rId8" action="ppaction://hlinksldjump"/>
              </a:rPr>
              <a:t>(Wrong)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4. </a:t>
            </a:r>
            <a:r>
              <a:rPr lang="en-US" sz="4000" dirty="0" smtClean="0">
                <a:hlinkClick r:id="rId9" action="ppaction://hlinksldjump"/>
              </a:rPr>
              <a:t>Who?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5. </a:t>
            </a:r>
            <a:r>
              <a:rPr lang="en-US" sz="4000" dirty="0" smtClean="0">
                <a:hlinkClick r:id="rId10" action="ppaction://hlinksldjump"/>
              </a:rPr>
              <a:t>Background Facts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6. </a:t>
            </a:r>
            <a:r>
              <a:rPr lang="en-US" sz="4000" dirty="0" smtClean="0">
                <a:hlinkClick r:id="rId11" action="ppaction://hlinksldjump"/>
              </a:rPr>
              <a:t>Facts of the 18</a:t>
            </a:r>
            <a:r>
              <a:rPr lang="en-US" sz="4000" baseline="30000" dirty="0" smtClean="0">
                <a:hlinkClick r:id="rId11" action="ppaction://hlinksldjump"/>
              </a:rPr>
              <a:t>th</a:t>
            </a:r>
            <a:r>
              <a:rPr lang="en-US" sz="4000" dirty="0" smtClean="0">
                <a:hlinkClick r:id="rId11" action="ppaction://hlinksldjump"/>
              </a:rPr>
              <a:t> and 19</a:t>
            </a:r>
            <a:r>
              <a:rPr lang="en-US" sz="4000" baseline="30000" dirty="0" smtClean="0">
                <a:hlinkClick r:id="rId11" action="ppaction://hlinksldjump"/>
              </a:rPr>
              <a:t>th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7. </a:t>
            </a:r>
            <a:r>
              <a:rPr lang="en-US" sz="4000" dirty="0" smtClean="0">
                <a:hlinkClick r:id="rId12" action="ppaction://hlinksldjump"/>
              </a:rPr>
              <a:t>“Shot Heard Around the World”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8. </a:t>
            </a:r>
            <a:r>
              <a:rPr lang="en-US" sz="4000" dirty="0" smtClean="0">
                <a:hlinkClick r:id="rId13" action="ppaction://hlinksldjump"/>
              </a:rPr>
              <a:t>Concord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9. </a:t>
            </a:r>
            <a:r>
              <a:rPr lang="en-US" sz="4000" dirty="0" smtClean="0">
                <a:hlinkClick r:id="rId14" action="ppaction://hlinksldjump"/>
              </a:rPr>
              <a:t>Quiz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hlinkClick r:id="rId15" action="ppaction://hlinksldjump"/>
              </a:rPr>
              <a:t>(Question 1)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hlinkClick r:id="rId16" action="ppaction://hlinksldjump"/>
              </a:rPr>
              <a:t>(Question2)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hlinkClick r:id="rId17" action="ppaction://hlinksldjump"/>
              </a:rPr>
              <a:t>(Question3)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hlinkClick r:id="rId18" action="ppaction://hlinksldjump"/>
              </a:rPr>
              <a:t>(Question 4)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hlinkClick r:id="rId19" action="ppaction://hlinksldjump"/>
              </a:rPr>
              <a:t>(Question 5)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hlinkClick r:id="rId20" action="ppaction://hlinksldjump"/>
              </a:rPr>
              <a:t>(Correct)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hlinkClick r:id="" action="ppaction://noaction"/>
              </a:rPr>
              <a:t>(Wrong)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hlinkClick r:id="rId21" action="ppaction://hlinksldjump"/>
              </a:rPr>
              <a:t>(All Correct)</a:t>
            </a:r>
            <a:endParaRPr lang="en-US" sz="4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Congratulations!!! You now know all about Lexington and Concord!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Sorry, Wrong…. Try Again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8194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Go to Question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Go to Question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3528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Go to Question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8862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Go to Question 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4196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Go to Question 5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Correct!!! Next Question…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86000"/>
            <a:ext cx="120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Question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352800"/>
            <a:ext cx="120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Question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410200"/>
            <a:ext cx="120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Question 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419600"/>
            <a:ext cx="1208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Question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Lexington and Concord?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these towns are in the colony of Massachusetts in the time of 1775.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13 colonies.jpg"/>
          <p:cNvPicPr>
            <a:picLocks noChangeAspect="1"/>
          </p:cNvPicPr>
          <p:nvPr/>
        </p:nvPicPr>
        <p:blipFill>
          <a:blip r:embed="rId3" cstate="print"/>
          <a:srcRect l="43200" t="3721" r="7200" b="14884"/>
          <a:stretch>
            <a:fillRect/>
          </a:stretch>
        </p:blipFill>
        <p:spPr>
          <a:xfrm>
            <a:off x="838200" y="2590800"/>
            <a:ext cx="3002280" cy="4114800"/>
          </a:xfrm>
          <a:prstGeom prst="rect">
            <a:avLst/>
          </a:prstGeom>
        </p:spPr>
      </p:pic>
      <p:pic>
        <p:nvPicPr>
          <p:cNvPr id="5" name="Picture 4" descr="MAS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3350422"/>
            <a:ext cx="2438400" cy="130555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10800000">
            <a:off x="3276600" y="3733800"/>
            <a:ext cx="2590800" cy="76200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29400" y="3657600"/>
            <a:ext cx="1142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Lexington</a:t>
            </a:r>
          </a:p>
          <a:p>
            <a:r>
              <a:rPr lang="en-US" sz="1100" dirty="0" smtClean="0"/>
              <a:t>Concord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5257800"/>
            <a:ext cx="2971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13 colonies here: </a:t>
            </a:r>
            <a:r>
              <a:rPr lang="en-US" sz="1200" dirty="0" smtClean="0">
                <a:hlinkClick r:id="rId5"/>
              </a:rPr>
              <a:t>http://www.socialstudiesforkids.com/graphics/13mapnew.htm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this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year of 1775.</a:t>
            </a:r>
          </a:p>
          <a:p>
            <a:endParaRPr lang="en-US" dirty="0" smtClean="0"/>
          </a:p>
          <a:p>
            <a:r>
              <a:rPr lang="en-US" b="1" dirty="0" smtClean="0"/>
              <a:t>Exact date is April 19</a:t>
            </a:r>
            <a:r>
              <a:rPr lang="en-US" b="1" baseline="30000" dirty="0" smtClean="0"/>
              <a:t>th</a:t>
            </a:r>
            <a:r>
              <a:rPr lang="en-US" b="1" dirty="0" smtClean="0"/>
              <a:t>, 1775</a:t>
            </a:r>
          </a:p>
          <a:p>
            <a:endParaRPr lang="en-US" b="1" dirty="0" smtClean="0"/>
          </a:p>
          <a:p>
            <a:r>
              <a:rPr lang="en-US" dirty="0" smtClean="0"/>
              <a:t>Year after the Intolerable Acts of 1774</a:t>
            </a:r>
          </a:p>
          <a:p>
            <a:endParaRPr lang="en-US" dirty="0" smtClean="0"/>
          </a:p>
          <a:p>
            <a:r>
              <a:rPr lang="en-US" dirty="0" smtClean="0"/>
              <a:t>The day before, of the 18</a:t>
            </a:r>
            <a:r>
              <a:rPr lang="en-US" baseline="30000" dirty="0" smtClean="0"/>
              <a:t>th</a:t>
            </a:r>
            <a:r>
              <a:rPr lang="en-US" dirty="0" smtClean="0"/>
              <a:t> is the date of Paul Revere’s famous ride through towns yelling “the British are coming!”</a:t>
            </a:r>
          </a:p>
        </p:txBody>
      </p:sp>
      <p:pic>
        <p:nvPicPr>
          <p:cNvPr id="5" name="Picture 4" descr="Paul rever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5638800"/>
            <a:ext cx="3886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28194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Quick Quiz!!!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Lexington &amp; Concord?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 </a:t>
            </a:r>
            <a:r>
              <a:rPr lang="en-US" dirty="0" smtClean="0">
                <a:hlinkClick r:id="rId3" action="ppaction://hlinksldjump"/>
              </a:rPr>
              <a:t>England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2286000"/>
            <a:ext cx="1798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</a:t>
            </a:r>
            <a:r>
              <a:rPr lang="en-US" dirty="0" smtClean="0">
                <a:hlinkClick r:id="rId3" action="ppaction://hlinksldjump"/>
              </a:rPr>
              <a:t>South America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724400"/>
            <a:ext cx="2802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 </a:t>
            </a:r>
            <a:r>
              <a:rPr lang="en-US" dirty="0" smtClean="0">
                <a:hlinkClick r:id="rId3" action="ppaction://hlinksldjump"/>
              </a:rPr>
              <a:t>Lexington is in New York, </a:t>
            </a:r>
          </a:p>
          <a:p>
            <a:r>
              <a:rPr lang="en-US" dirty="0" smtClean="0">
                <a:hlinkClick r:id="rId3" action="ppaction://hlinksldjump"/>
              </a:rPr>
              <a:t>     Concord is in Virginia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800600"/>
            <a:ext cx="180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4) </a:t>
            </a:r>
            <a:r>
              <a:rPr lang="en-US" dirty="0" smtClean="0">
                <a:hlinkClick r:id="rId4" action="ppaction://hlinksldjump"/>
              </a:rPr>
              <a:t>Massachusetts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 that’s wrong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3429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hlinkClick r:id="rId3" action="ppaction://hlinksldjump"/>
              </a:rPr>
              <a:t>Try Again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Job!!!!!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3505200"/>
            <a:ext cx="29252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3" action="ppaction://hlinksldjump"/>
              </a:rPr>
              <a:t>Continue Lesson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were involved in the battles of Lexington and Concord. </a:t>
            </a:r>
          </a:p>
          <a:p>
            <a:r>
              <a:rPr lang="en-US" dirty="0" smtClean="0"/>
              <a:t>Broken down into the American Colonists and the British. </a:t>
            </a:r>
          </a:p>
          <a:p>
            <a:r>
              <a:rPr lang="en-US" dirty="0" smtClean="0"/>
              <a:t>The American Colonists: Paul Revere, 70 Minutemen Militia, Captain Parker.</a:t>
            </a:r>
          </a:p>
          <a:p>
            <a:r>
              <a:rPr lang="en-US" dirty="0" smtClean="0"/>
              <a:t>British: Lt. Colonel Francis Smith, 600-800 Soldiers.</a:t>
            </a:r>
            <a:endParaRPr lang="en-US" dirty="0"/>
          </a:p>
        </p:txBody>
      </p:sp>
      <p:pic>
        <p:nvPicPr>
          <p:cNvPr id="4" name="Picture 3" descr="minutemen-revolutiona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68974"/>
            <a:ext cx="2971800" cy="1683626"/>
          </a:xfrm>
          <a:prstGeom prst="rect">
            <a:avLst/>
          </a:prstGeom>
        </p:spPr>
      </p:pic>
      <p:pic>
        <p:nvPicPr>
          <p:cNvPr id="5" name="Picture 4" descr="Minute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4267200"/>
            <a:ext cx="13716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685</Words>
  <Application>Microsoft Office PowerPoint</Application>
  <PresentationFormat>On-screen Show (4:3)</PresentationFormat>
  <Paragraphs>108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Battle of Lexington and Concord</vt:lpstr>
      <vt:lpstr>Table of Contents</vt:lpstr>
      <vt:lpstr>Where is Lexington and Concord?</vt:lpstr>
      <vt:lpstr>When did this happen?</vt:lpstr>
      <vt:lpstr>Quick Quiz!!!</vt:lpstr>
      <vt:lpstr>Where is Lexington &amp; Concord?</vt:lpstr>
      <vt:lpstr>Sorry that’s wrong</vt:lpstr>
      <vt:lpstr>Good Job!!!!!</vt:lpstr>
      <vt:lpstr>WHO??</vt:lpstr>
      <vt:lpstr>Background Facts</vt:lpstr>
      <vt:lpstr>Facts of the 18th and 19th </vt:lpstr>
      <vt:lpstr>“Shot Heard Around the World.”</vt:lpstr>
      <vt:lpstr>Concord</vt:lpstr>
      <vt:lpstr>Quiz!!</vt:lpstr>
      <vt:lpstr>Where is Lexington &amp; Concord?</vt:lpstr>
      <vt:lpstr>Who was involved?</vt:lpstr>
      <vt:lpstr>When did this happen?</vt:lpstr>
      <vt:lpstr>Why did the British go to the Colonies on April 19th 1775?</vt:lpstr>
      <vt:lpstr>The “Shot Heard Around the World” is about…..?</vt:lpstr>
      <vt:lpstr> Congratulations!!! You now know all about Lexington and Concord!</vt:lpstr>
      <vt:lpstr>Sorry, Wrong…. Try Again</vt:lpstr>
      <vt:lpstr>Correct!!! Next Question…</vt:lpstr>
    </vt:vector>
  </TitlesOfParts>
  <Company>St. John Fisher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Lexington and Concord</dc:title>
  <dc:creator> </dc:creator>
  <cp:lastModifiedBy> </cp:lastModifiedBy>
  <cp:revision>24</cp:revision>
  <dcterms:created xsi:type="dcterms:W3CDTF">2010-02-10T00:40:09Z</dcterms:created>
  <dcterms:modified xsi:type="dcterms:W3CDTF">2010-02-16T23:44:59Z</dcterms:modified>
</cp:coreProperties>
</file>